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5" r:id="rId2"/>
    <p:sldId id="286" r:id="rId3"/>
    <p:sldId id="287" r:id="rId4"/>
    <p:sldId id="283" r:id="rId5"/>
    <p:sldId id="288" r:id="rId6"/>
    <p:sldId id="289" r:id="rId7"/>
    <p:sldId id="290" r:id="rId8"/>
    <p:sldId id="291" r:id="rId9"/>
    <p:sldId id="294" r:id="rId10"/>
    <p:sldId id="293" r:id="rId11"/>
    <p:sldId id="292" r:id="rId12"/>
    <p:sldId id="295" r:id="rId13"/>
    <p:sldId id="296" r:id="rId1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00"/>
    <a:srgbClr val="FFFFCC"/>
    <a:srgbClr val="FF9999"/>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464" autoAdjust="0"/>
    <p:restoredTop sz="94660"/>
  </p:normalViewPr>
  <p:slideViewPr>
    <p:cSldViewPr>
      <p:cViewPr varScale="1">
        <p:scale>
          <a:sx n="74" d="100"/>
          <a:sy n="74" d="100"/>
        </p:scale>
        <p:origin x="-7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4F29756-490F-408B-AB51-ACEBC3215CC3}"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650D4E3-1659-43AD-AB70-AF0C06494C38}" type="slidenum">
              <a:rPr lang="es-ES"/>
              <a:pPr/>
              <a:t>‹Nº›</a:t>
            </a:fld>
            <a:endParaRPr lang="es-E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D60FFCB-2B24-41F8-B4D3-834CCD2DEECF}" type="slidenum">
              <a:rPr lang="es-ES"/>
              <a:pPr/>
              <a:t>‹Nº›</a:t>
            </a:fld>
            <a:endParaRPr lang="es-E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236A320-659D-4F92-991A-67DAF7B8C0EF}" type="slidenum">
              <a:rPr lang="es-ES"/>
              <a:pPr/>
              <a:t>‹Nº›</a:t>
            </a:fld>
            <a:endParaRPr lang="es-E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7544636-AA90-434F-AACE-F0FF687F1C8B}" type="slidenum">
              <a:rPr lang="es-ES"/>
              <a:pPr/>
              <a:t>‹Nº›</a:t>
            </a:fld>
            <a:endParaRPr lang="es-E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4F79A66-7D4B-4FB6-B136-F282FC982A41}" type="slidenum">
              <a:rPr lang="es-ES"/>
              <a:pPr/>
              <a:t>‹Nº›</a:t>
            </a:fld>
            <a:endParaRPr lang="es-E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E6C3C17-619C-4CED-9998-ED097FAC3A10}" type="slidenum">
              <a:rPr lang="es-ES"/>
              <a:pPr/>
              <a:t>‹Nº›</a:t>
            </a:fld>
            <a:endParaRPr lang="es-E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BF8970E9-213B-42E8-89F1-D877EEE59310}" type="slidenum">
              <a:rPr lang="es-ES"/>
              <a:pPr/>
              <a:t>‹Nº›</a:t>
            </a:fld>
            <a:endParaRPr lang="es-E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E3C1C5D3-8077-4EA3-A7A0-1FA29BC261B6}" type="slidenum">
              <a:rPr lang="es-ES"/>
              <a:pPr/>
              <a:t>‹Nº›</a:t>
            </a:fld>
            <a:endParaRPr lang="es-E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03C16C83-25F8-45E2-A2C1-7CEAD9226FB1}" type="slidenum">
              <a:rPr lang="es-ES"/>
              <a:pPr/>
              <a:t>‹Nº›</a:t>
            </a:fld>
            <a:endParaRPr lang="es-E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35581A2-DB0B-41B4-8817-A922E1B8CFA3}" type="slidenum">
              <a:rPr lang="es-ES"/>
              <a:pPr/>
              <a:t>‹Nº›</a:t>
            </a:fld>
            <a:endParaRPr lang="es-E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E82CA71-6F15-4073-83D1-50BD1505473B}" type="slidenum">
              <a:rPr lang="es-ES"/>
              <a:pPr/>
              <a:t>‹Nº›</a:t>
            </a:fld>
            <a:endParaRPr lang="es-E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87AA6D7-B3B7-4A7F-95FC-674284142B5E}"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5AA179B7-8A6D-4B03-AB36-45563488952E}" type="slidenum">
              <a:rPr lang="es-ES"/>
              <a:pPr/>
              <a:t>1</a:t>
            </a:fld>
            <a:endParaRPr lang="es-ES"/>
          </a:p>
        </p:txBody>
      </p:sp>
      <p:sp>
        <p:nvSpPr>
          <p:cNvPr id="188418" name="Rectangle 2"/>
          <p:cNvSpPr>
            <a:spLocks noGrp="1" noChangeArrowheads="1"/>
          </p:cNvSpPr>
          <p:nvPr>
            <p:ph type="title"/>
          </p:nvPr>
        </p:nvSpPr>
        <p:spPr>
          <a:xfrm>
            <a:off x="457200" y="274638"/>
            <a:ext cx="8229600" cy="777875"/>
          </a:xfrm>
        </p:spPr>
        <p:txBody>
          <a:bodyPr/>
          <a:lstStyle/>
          <a:p>
            <a:pPr algn="l"/>
            <a:r>
              <a:rPr lang="es-ES_tradnl" sz="4100" b="1">
                <a:solidFill>
                  <a:srgbClr val="003399"/>
                </a:solidFill>
              </a:rPr>
              <a:t>Acusación </a:t>
            </a:r>
            <a:r>
              <a:rPr lang="es-ES_tradnl" sz="4100" b="1">
                <a:solidFill>
                  <a:srgbClr val="003399"/>
                </a:solidFill>
                <a:cs typeface="Arial" charset="0"/>
              </a:rPr>
              <a:t>— </a:t>
            </a:r>
            <a:r>
              <a:rPr lang="es-ES_tradnl" sz="4100" b="1">
                <a:solidFill>
                  <a:srgbClr val="003399"/>
                </a:solidFill>
              </a:rPr>
              <a:t>Trámite</a:t>
            </a:r>
            <a:endParaRPr lang="es-ES" sz="4800" b="1">
              <a:solidFill>
                <a:srgbClr val="003399"/>
              </a:solidFill>
            </a:endParaRPr>
          </a:p>
        </p:txBody>
      </p:sp>
      <p:sp>
        <p:nvSpPr>
          <p:cNvPr id="188419" name="Rectangle 3"/>
          <p:cNvSpPr>
            <a:spLocks noGrp="1" noChangeArrowheads="1"/>
          </p:cNvSpPr>
          <p:nvPr>
            <p:ph type="body" idx="1"/>
          </p:nvPr>
        </p:nvSpPr>
        <p:spPr>
          <a:xfrm>
            <a:off x="457200" y="1268413"/>
            <a:ext cx="8229600" cy="5132387"/>
          </a:xfrm>
        </p:spPr>
        <p:txBody>
          <a:bodyPr/>
          <a:lstStyle/>
          <a:p>
            <a:pPr algn="just">
              <a:lnSpc>
                <a:spcPct val="80000"/>
              </a:lnSpc>
            </a:pPr>
            <a:r>
              <a:rPr lang="es-ES" sz="2800"/>
              <a:t>La acusación será notificada a los demás sujetos procesales. En el plazo de diez días éstas podrán:</a:t>
            </a:r>
          </a:p>
          <a:p>
            <a:pPr lvl="1" algn="just">
              <a:lnSpc>
                <a:spcPct val="80000"/>
              </a:lnSpc>
            </a:pPr>
            <a:r>
              <a:rPr lang="es-ES" sz="2500"/>
              <a:t>Observar la acusación del Fiscal por defectos formales, requiriendo su corrección;</a:t>
            </a:r>
          </a:p>
          <a:p>
            <a:pPr lvl="1" algn="just">
              <a:lnSpc>
                <a:spcPct val="80000"/>
              </a:lnSpc>
            </a:pPr>
            <a:r>
              <a:rPr lang="es-ES" sz="2500"/>
              <a:t>Deducir excepciones y otros medios de defensa, cuando no hayan sido planteadas con anterioridad o se funden en hechos nuevos;</a:t>
            </a:r>
          </a:p>
          <a:p>
            <a:pPr lvl="1" algn="just">
              <a:lnSpc>
                <a:spcPct val="80000"/>
              </a:lnSpc>
            </a:pPr>
            <a:r>
              <a:rPr lang="es-ES" sz="2500"/>
              <a:t>Solicitar la imposición o revocación de una medida de coerción o la actuación de prueba anticipada conforme a los artículos 242 y 243, en lo pertinente;</a:t>
            </a:r>
          </a:p>
          <a:p>
            <a:pPr lvl="1" algn="just">
              <a:lnSpc>
                <a:spcPct val="80000"/>
              </a:lnSpc>
            </a:pPr>
            <a:r>
              <a:rPr lang="es-ES" sz="2500"/>
              <a:t>Pedir el sobreseimiento;</a:t>
            </a:r>
          </a:p>
          <a:p>
            <a:pPr lvl="1" algn="just">
              <a:lnSpc>
                <a:spcPct val="80000"/>
              </a:lnSpc>
            </a:pPr>
            <a:r>
              <a:rPr lang="es-ES" sz="2500"/>
              <a:t>Instar la aplicación, si fuere el caso, de un criterio de oportunidad;</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AB44DC3A-78C7-4E0F-B63F-D1FACA400C36}" type="slidenum">
              <a:rPr lang="es-ES"/>
              <a:pPr/>
              <a:t>10</a:t>
            </a:fld>
            <a:endParaRPr lang="es-ES"/>
          </a:p>
        </p:txBody>
      </p:sp>
      <p:sp>
        <p:nvSpPr>
          <p:cNvPr id="196610" name="Rectangle 2"/>
          <p:cNvSpPr>
            <a:spLocks noGrp="1" noChangeArrowheads="1"/>
          </p:cNvSpPr>
          <p:nvPr>
            <p:ph type="title"/>
          </p:nvPr>
        </p:nvSpPr>
        <p:spPr>
          <a:xfrm>
            <a:off x="468313" y="404813"/>
            <a:ext cx="8291512" cy="1066800"/>
          </a:xfrm>
        </p:spPr>
        <p:txBody>
          <a:bodyPr/>
          <a:lstStyle/>
          <a:p>
            <a:pPr algn="l"/>
            <a:r>
              <a:rPr lang="es-ES_tradnl" sz="3300">
                <a:solidFill>
                  <a:srgbClr val="003399"/>
                </a:solidFill>
              </a:rPr>
              <a:t>Acusación </a:t>
            </a:r>
            <a:r>
              <a:rPr lang="es-ES_tradnl" sz="3300">
                <a:solidFill>
                  <a:srgbClr val="003399"/>
                </a:solidFill>
                <a:cs typeface="Arial" charset="0"/>
              </a:rPr>
              <a:t>— </a:t>
            </a:r>
            <a:r>
              <a:rPr lang="es-ES_tradnl" sz="3300">
                <a:solidFill>
                  <a:srgbClr val="003399"/>
                </a:solidFill>
              </a:rPr>
              <a:t>Control de la futura actividad probatoria </a:t>
            </a:r>
            <a:r>
              <a:rPr lang="es-ES_tradnl" sz="3300">
                <a:solidFill>
                  <a:srgbClr val="003399"/>
                </a:solidFill>
                <a:cs typeface="Arial" charset="0"/>
              </a:rPr>
              <a:t>— convenciones probatorias</a:t>
            </a:r>
            <a:endParaRPr lang="es-ES_tradnl" sz="4000">
              <a:solidFill>
                <a:srgbClr val="003399"/>
              </a:solidFill>
              <a:cs typeface="Arial" charset="0"/>
            </a:endParaRPr>
          </a:p>
        </p:txBody>
      </p:sp>
      <p:sp>
        <p:nvSpPr>
          <p:cNvPr id="196611" name="Rectangle 3"/>
          <p:cNvSpPr>
            <a:spLocks noGrp="1" noChangeArrowheads="1"/>
          </p:cNvSpPr>
          <p:nvPr>
            <p:ph type="body" idx="1"/>
          </p:nvPr>
        </p:nvSpPr>
        <p:spPr>
          <a:xfrm>
            <a:off x="468313" y="1844675"/>
            <a:ext cx="8229600" cy="4249738"/>
          </a:xfrm>
        </p:spPr>
        <p:txBody>
          <a:bodyPr/>
          <a:lstStyle/>
          <a:p>
            <a:pPr algn="just"/>
            <a:r>
              <a:rPr lang="es-ES" sz="2800"/>
              <a:t>La resolución sobre las convenciones probatorias, conforme a lo dispuesto en el artículo 350º.2, no es recurrible. En el auto de enjuiciamiento se indicarán</a:t>
            </a:r>
          </a:p>
          <a:p>
            <a:pPr lvl="1" algn="just"/>
            <a:r>
              <a:rPr lang="es-ES"/>
              <a:t>los hechos específicos que se dieren por acreditados</a:t>
            </a:r>
          </a:p>
          <a:p>
            <a:pPr lvl="1" algn="just"/>
            <a:r>
              <a:rPr lang="es-ES"/>
              <a:t>los medios de prueba necesarios para considerarlos probados.</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A76D7783-BE7C-4F24-BA31-534FBC623D73}" type="slidenum">
              <a:rPr lang="es-ES"/>
              <a:pPr/>
              <a:t>11</a:t>
            </a:fld>
            <a:endParaRPr lang="es-ES"/>
          </a:p>
        </p:txBody>
      </p:sp>
      <p:sp>
        <p:nvSpPr>
          <p:cNvPr id="195586" name="Rectangle 2"/>
          <p:cNvSpPr>
            <a:spLocks noGrp="1" noChangeArrowheads="1"/>
          </p:cNvSpPr>
          <p:nvPr>
            <p:ph type="title"/>
          </p:nvPr>
        </p:nvSpPr>
        <p:spPr>
          <a:xfrm>
            <a:off x="457200" y="908050"/>
            <a:ext cx="8686800" cy="777875"/>
          </a:xfrm>
        </p:spPr>
        <p:txBody>
          <a:bodyPr/>
          <a:lstStyle/>
          <a:p>
            <a:pPr algn="l"/>
            <a:r>
              <a:rPr lang="es-ES_tradnl" sz="2900" b="1">
                <a:solidFill>
                  <a:srgbClr val="003399"/>
                </a:solidFill>
              </a:rPr>
              <a:t>Acusación </a:t>
            </a:r>
            <a:r>
              <a:rPr lang="es-ES_tradnl" sz="2900" b="1">
                <a:solidFill>
                  <a:srgbClr val="003399"/>
                </a:solidFill>
                <a:cs typeface="Arial" charset="0"/>
              </a:rPr>
              <a:t>— </a:t>
            </a:r>
            <a:r>
              <a:rPr lang="es-ES_tradnl" sz="2900" b="1">
                <a:solidFill>
                  <a:srgbClr val="003399"/>
                </a:solidFill>
              </a:rPr>
              <a:t>Control de la futura actividad probatoria </a:t>
            </a:r>
            <a:r>
              <a:rPr lang="es-ES_tradnl" sz="2900" b="1">
                <a:solidFill>
                  <a:srgbClr val="003399"/>
                </a:solidFill>
                <a:cs typeface="Arial" charset="0"/>
              </a:rPr>
              <a:t>— convenciones probatorias</a:t>
            </a:r>
            <a:endParaRPr lang="es-ES" sz="2900" b="1">
              <a:solidFill>
                <a:srgbClr val="003399"/>
              </a:solidFill>
              <a:cs typeface="Arial" charset="0"/>
            </a:endParaRPr>
          </a:p>
        </p:txBody>
      </p:sp>
      <p:sp>
        <p:nvSpPr>
          <p:cNvPr id="195587" name="Rectangle 3"/>
          <p:cNvSpPr>
            <a:spLocks noGrp="1" noChangeArrowheads="1"/>
          </p:cNvSpPr>
          <p:nvPr>
            <p:ph type="body" idx="1"/>
          </p:nvPr>
        </p:nvSpPr>
        <p:spPr>
          <a:xfrm>
            <a:off x="468313" y="2276475"/>
            <a:ext cx="8229600" cy="3887788"/>
          </a:xfrm>
        </p:spPr>
        <p:txBody>
          <a:bodyPr/>
          <a:lstStyle/>
          <a:p>
            <a:pPr algn="just">
              <a:lnSpc>
                <a:spcPct val="90000"/>
              </a:lnSpc>
            </a:pPr>
            <a:r>
              <a:rPr lang="es-ES"/>
              <a:t>Como se ve de los arts· 350º.2 y 352º.6, las convenciones probatorias son de dos clases:</a:t>
            </a:r>
          </a:p>
          <a:p>
            <a:pPr lvl="1" algn="just">
              <a:lnSpc>
                <a:spcPct val="90000"/>
              </a:lnSpc>
            </a:pPr>
            <a:r>
              <a:rPr lang="es-ES"/>
              <a:t>Las que se refieren a los hechos que se tendrán por probados</a:t>
            </a:r>
          </a:p>
          <a:p>
            <a:pPr lvl="1" algn="just">
              <a:lnSpc>
                <a:spcPct val="90000"/>
              </a:lnSpc>
            </a:pPr>
            <a:r>
              <a:rPr lang="es-ES"/>
              <a:t>Las que se refieren a los medios probatorios que servirán para dar por probado un hecho determinado</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F750DA93-B533-45B1-9558-262E0FAD75B0}" type="slidenum">
              <a:rPr lang="es-ES"/>
              <a:pPr/>
              <a:t>12</a:t>
            </a:fld>
            <a:endParaRPr lang="es-ES"/>
          </a:p>
        </p:txBody>
      </p:sp>
      <p:sp>
        <p:nvSpPr>
          <p:cNvPr id="199682" name="Rectangle 2"/>
          <p:cNvSpPr>
            <a:spLocks noGrp="1" noChangeArrowheads="1"/>
          </p:cNvSpPr>
          <p:nvPr>
            <p:ph type="title"/>
          </p:nvPr>
        </p:nvSpPr>
        <p:spPr>
          <a:xfrm>
            <a:off x="468313" y="620713"/>
            <a:ext cx="8424862" cy="1209675"/>
          </a:xfrm>
        </p:spPr>
        <p:txBody>
          <a:bodyPr/>
          <a:lstStyle/>
          <a:p>
            <a:pPr algn="l"/>
            <a:r>
              <a:rPr lang="es-ES_tradnl" sz="3300" b="1">
                <a:solidFill>
                  <a:srgbClr val="003399"/>
                </a:solidFill>
              </a:rPr>
              <a:t>Acusación </a:t>
            </a:r>
            <a:r>
              <a:rPr lang="es-ES_tradnl" sz="3300" b="1">
                <a:solidFill>
                  <a:srgbClr val="003399"/>
                </a:solidFill>
                <a:cs typeface="Arial" charset="0"/>
              </a:rPr>
              <a:t>— </a:t>
            </a:r>
            <a:r>
              <a:rPr lang="es-ES_tradnl" sz="3300" b="1">
                <a:solidFill>
                  <a:srgbClr val="003399"/>
                </a:solidFill>
              </a:rPr>
              <a:t>Control de la futura actividad probatoria </a:t>
            </a:r>
            <a:r>
              <a:rPr lang="es-ES_tradnl" sz="3300" b="1">
                <a:solidFill>
                  <a:srgbClr val="003399"/>
                </a:solidFill>
                <a:cs typeface="Arial" charset="0"/>
              </a:rPr>
              <a:t>— convenciones probatorias</a:t>
            </a:r>
            <a:endParaRPr lang="es-ES" sz="3300" b="1">
              <a:solidFill>
                <a:srgbClr val="003399"/>
              </a:solidFill>
              <a:cs typeface="Arial" charset="0"/>
            </a:endParaRPr>
          </a:p>
        </p:txBody>
      </p:sp>
      <p:sp>
        <p:nvSpPr>
          <p:cNvPr id="199683" name="Rectangle 3"/>
          <p:cNvSpPr>
            <a:spLocks noGrp="1" noChangeArrowheads="1"/>
          </p:cNvSpPr>
          <p:nvPr>
            <p:ph type="body" idx="1"/>
          </p:nvPr>
        </p:nvSpPr>
        <p:spPr>
          <a:xfrm>
            <a:off x="468313" y="2636838"/>
            <a:ext cx="8229600" cy="2808287"/>
          </a:xfrm>
        </p:spPr>
        <p:txBody>
          <a:bodyPr/>
          <a:lstStyle/>
          <a:p>
            <a:pPr algn="just">
              <a:lnSpc>
                <a:spcPct val="80000"/>
              </a:lnSpc>
            </a:pPr>
            <a:r>
              <a:rPr lang="es-ES" sz="2800"/>
              <a:t>Las convenciones son una magnífica forma de dar eficiencia al juicio oral, pues permiten centrar el debate en solamente lo controvertido.</a:t>
            </a:r>
          </a:p>
          <a:p>
            <a:pPr algn="just">
              <a:lnSpc>
                <a:spcPct val="80000"/>
              </a:lnSpc>
            </a:pPr>
            <a:r>
              <a:rPr lang="es-ES" sz="2800"/>
              <a:t>Ejemplo: ante la imputación de homicidio, la defensa sostiene que se trató de una legítima defensa. Entonces es inútil discutir en juicio cosas como:</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73AB295A-8953-425A-BC69-53B649796E15}" type="slidenum">
              <a:rPr lang="es-ES"/>
              <a:pPr/>
              <a:t>13</a:t>
            </a:fld>
            <a:endParaRPr lang="es-ES"/>
          </a:p>
        </p:txBody>
      </p:sp>
      <p:sp>
        <p:nvSpPr>
          <p:cNvPr id="200706" name="Rectangle 2"/>
          <p:cNvSpPr>
            <a:spLocks noGrp="1" noChangeArrowheads="1"/>
          </p:cNvSpPr>
          <p:nvPr>
            <p:ph type="title"/>
          </p:nvPr>
        </p:nvSpPr>
        <p:spPr>
          <a:xfrm>
            <a:off x="457200" y="274638"/>
            <a:ext cx="8229600" cy="777875"/>
          </a:xfrm>
        </p:spPr>
        <p:txBody>
          <a:bodyPr/>
          <a:lstStyle/>
          <a:p>
            <a:pPr algn="l"/>
            <a:r>
              <a:rPr lang="es-ES_tradnl" sz="2900" b="1">
                <a:solidFill>
                  <a:srgbClr val="003399"/>
                </a:solidFill>
              </a:rPr>
              <a:t>Acusación </a:t>
            </a:r>
            <a:r>
              <a:rPr lang="es-ES_tradnl" sz="2900" b="1">
                <a:solidFill>
                  <a:srgbClr val="003399"/>
                </a:solidFill>
                <a:cs typeface="Arial" charset="0"/>
              </a:rPr>
              <a:t>— </a:t>
            </a:r>
            <a:r>
              <a:rPr lang="es-ES_tradnl" sz="2900" b="1">
                <a:solidFill>
                  <a:srgbClr val="003399"/>
                </a:solidFill>
              </a:rPr>
              <a:t>Control de la futura actividad probatoria </a:t>
            </a:r>
            <a:r>
              <a:rPr lang="es-ES_tradnl" sz="2900" b="1">
                <a:solidFill>
                  <a:srgbClr val="003399"/>
                </a:solidFill>
                <a:cs typeface="Arial" charset="0"/>
              </a:rPr>
              <a:t>— convenciones probatorias</a:t>
            </a:r>
            <a:endParaRPr lang="es-ES" sz="2900" b="1">
              <a:solidFill>
                <a:srgbClr val="003399"/>
              </a:solidFill>
              <a:cs typeface="Arial" charset="0"/>
            </a:endParaRPr>
          </a:p>
        </p:txBody>
      </p:sp>
      <p:sp>
        <p:nvSpPr>
          <p:cNvPr id="200707" name="Rectangle 3"/>
          <p:cNvSpPr>
            <a:spLocks noGrp="1" noChangeArrowheads="1"/>
          </p:cNvSpPr>
          <p:nvPr>
            <p:ph type="body" idx="1"/>
          </p:nvPr>
        </p:nvSpPr>
        <p:spPr>
          <a:xfrm>
            <a:off x="457200" y="1268413"/>
            <a:ext cx="8229600" cy="5132387"/>
          </a:xfrm>
        </p:spPr>
        <p:txBody>
          <a:bodyPr/>
          <a:lstStyle/>
          <a:p>
            <a:pPr lvl="1" algn="just">
              <a:lnSpc>
                <a:spcPct val="80000"/>
              </a:lnSpc>
            </a:pPr>
            <a:r>
              <a:rPr lang="es-ES" sz="2000" b="1"/>
              <a:t>Imputado y víctima se conocieron</a:t>
            </a:r>
          </a:p>
          <a:p>
            <a:pPr lvl="1" algn="just">
              <a:lnSpc>
                <a:spcPct val="80000"/>
              </a:lnSpc>
            </a:pPr>
            <a:r>
              <a:rPr lang="es-ES" sz="2000" b="1"/>
              <a:t>Tuvieron varios desencuentros y peleas</a:t>
            </a:r>
          </a:p>
          <a:p>
            <a:pPr lvl="1" algn="just">
              <a:lnSpc>
                <a:spcPct val="80000"/>
              </a:lnSpc>
            </a:pPr>
            <a:r>
              <a:rPr lang="es-ES" sz="2000" b="1"/>
              <a:t>El martes 24 se fueron a beber unas cervezas</a:t>
            </a:r>
          </a:p>
          <a:p>
            <a:pPr lvl="1" algn="just">
              <a:lnSpc>
                <a:spcPct val="80000"/>
              </a:lnSpc>
            </a:pPr>
            <a:r>
              <a:rPr lang="es-ES" sz="2000" b="1"/>
              <a:t>Hubo una agria discusión en el bar, que terminó con ambos yéndose a las manos</a:t>
            </a:r>
          </a:p>
          <a:p>
            <a:pPr lvl="1" algn="just">
              <a:lnSpc>
                <a:spcPct val="80000"/>
              </a:lnSpc>
            </a:pPr>
            <a:endParaRPr lang="es-ES" sz="2000" b="1"/>
          </a:p>
          <a:p>
            <a:pPr algn="just">
              <a:lnSpc>
                <a:spcPct val="80000"/>
              </a:lnSpc>
            </a:pPr>
            <a:r>
              <a:rPr lang="es-ES" sz="2400"/>
              <a:t>En la teoría del caso de ambas partes, eso se admite; no hay controversia al respecto. Es racional y eficiente convenir sobre esos puntos</a:t>
            </a:r>
          </a:p>
          <a:p>
            <a:pPr algn="just">
              <a:lnSpc>
                <a:spcPct val="80000"/>
              </a:lnSpc>
            </a:pPr>
            <a:r>
              <a:rPr lang="es-ES" sz="2400"/>
              <a:t>Así la discusión se centrará en ver si hubo o no una agresión con arma blanca de parte del occiso, que motivó que el imputado tuviera que defenderse con aquel golpe de ladrillo que causó la muerte.</a:t>
            </a:r>
          </a:p>
          <a:p>
            <a:pPr algn="just">
              <a:lnSpc>
                <a:spcPct val="80000"/>
              </a:lnSpc>
            </a:pPr>
            <a:r>
              <a:rPr lang="es-ES" sz="2400"/>
              <a:t>Los jueces deben aceptar gustosos estas convenciones, dado que suponen una excelente manera de aligerar y hacer más rápidos los debates.</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0C2FBD7E-48BA-4D4B-82B5-2DE5DAF743EA}" type="slidenum">
              <a:rPr lang="es-ES"/>
              <a:pPr/>
              <a:t>2</a:t>
            </a:fld>
            <a:endParaRPr lang="es-ES"/>
          </a:p>
        </p:txBody>
      </p:sp>
      <p:sp>
        <p:nvSpPr>
          <p:cNvPr id="189442" name="Rectangle 2"/>
          <p:cNvSpPr>
            <a:spLocks noGrp="1" noChangeArrowheads="1"/>
          </p:cNvSpPr>
          <p:nvPr>
            <p:ph type="title"/>
          </p:nvPr>
        </p:nvSpPr>
        <p:spPr>
          <a:xfrm>
            <a:off x="457200" y="274638"/>
            <a:ext cx="8229600" cy="777875"/>
          </a:xfrm>
        </p:spPr>
        <p:txBody>
          <a:bodyPr/>
          <a:lstStyle/>
          <a:p>
            <a:pPr algn="l"/>
            <a:r>
              <a:rPr lang="es-ES_tradnl" sz="3700" b="1">
                <a:solidFill>
                  <a:srgbClr val="003399"/>
                </a:solidFill>
              </a:rPr>
              <a:t>Acusación </a:t>
            </a:r>
            <a:r>
              <a:rPr lang="es-ES_tradnl" sz="3700" b="1">
                <a:solidFill>
                  <a:srgbClr val="003399"/>
                </a:solidFill>
                <a:cs typeface="Arial" charset="0"/>
              </a:rPr>
              <a:t>— </a:t>
            </a:r>
            <a:r>
              <a:rPr lang="es-ES_tradnl" sz="3700" b="1">
                <a:solidFill>
                  <a:srgbClr val="003399"/>
                </a:solidFill>
              </a:rPr>
              <a:t>Trámite</a:t>
            </a:r>
            <a:endParaRPr lang="es-ES" b="1">
              <a:solidFill>
                <a:srgbClr val="003399"/>
              </a:solidFill>
            </a:endParaRPr>
          </a:p>
        </p:txBody>
      </p:sp>
      <p:sp>
        <p:nvSpPr>
          <p:cNvPr id="189443" name="Rectangle 3"/>
          <p:cNvSpPr>
            <a:spLocks noGrp="1" noChangeArrowheads="1"/>
          </p:cNvSpPr>
          <p:nvPr>
            <p:ph type="body" idx="1"/>
          </p:nvPr>
        </p:nvSpPr>
        <p:spPr>
          <a:xfrm>
            <a:off x="457200" y="1268413"/>
            <a:ext cx="8229600" cy="5132387"/>
          </a:xfrm>
        </p:spPr>
        <p:txBody>
          <a:bodyPr/>
          <a:lstStyle/>
          <a:p>
            <a:pPr lvl="1" algn="just">
              <a:lnSpc>
                <a:spcPct val="80000"/>
              </a:lnSpc>
            </a:pPr>
            <a:r>
              <a:rPr lang="es-ES" sz="2300"/>
              <a:t>Ofrecer pruebas para el juicio, adjuntando la lista de testigos y peritos que deben ser convocados al debate, con indicación de nombre, profesión y domicilio, precisando los hechos acerca de los cuales serán examinados en el curso del debate. Presentar los documentos que no fueron incorporados antes, o señalar el lugar donde se hallan los que deban ser requeridos;</a:t>
            </a:r>
          </a:p>
          <a:p>
            <a:pPr lvl="1" algn="just">
              <a:lnSpc>
                <a:spcPct val="80000"/>
              </a:lnSpc>
            </a:pPr>
            <a:r>
              <a:rPr lang="es-ES" sz="2300"/>
              <a:t>Instar la aplicación, si fuere el caso, de un criterio de oportunidad;</a:t>
            </a:r>
          </a:p>
          <a:p>
            <a:pPr lvl="1" algn="just">
              <a:lnSpc>
                <a:spcPct val="80000"/>
              </a:lnSpc>
            </a:pPr>
            <a:r>
              <a:rPr lang="es-ES" sz="2300"/>
              <a:t>Ofrecer pruebas para el juicio, adjuntando la lista de testigos y peritos que deben ser convocados al debate, con indicación de nombre, profesión y domicilio, precisando los hechos acerca de los cuales serán examinados en el curso del debate. Presentar los documentos que no fueron incorporados antes, o señalar el lugar donde se hallan los que deban ser requeridos;</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2F080835-AD16-46CF-A40F-BEC230F3E2F1}" type="slidenum">
              <a:rPr lang="es-ES"/>
              <a:pPr/>
              <a:t>3</a:t>
            </a:fld>
            <a:endParaRPr lang="es-ES"/>
          </a:p>
        </p:txBody>
      </p:sp>
      <p:sp>
        <p:nvSpPr>
          <p:cNvPr id="190466" name="Rectangle 2"/>
          <p:cNvSpPr>
            <a:spLocks noGrp="1" noChangeArrowheads="1"/>
          </p:cNvSpPr>
          <p:nvPr>
            <p:ph type="title"/>
          </p:nvPr>
        </p:nvSpPr>
        <p:spPr>
          <a:xfrm>
            <a:off x="914400" y="404813"/>
            <a:ext cx="7402513" cy="777875"/>
          </a:xfrm>
        </p:spPr>
        <p:txBody>
          <a:bodyPr/>
          <a:lstStyle/>
          <a:p>
            <a:pPr algn="l"/>
            <a:r>
              <a:rPr lang="es-ES_tradnl" sz="3700" b="1">
                <a:solidFill>
                  <a:srgbClr val="003399"/>
                </a:solidFill>
              </a:rPr>
              <a:t>Acusación </a:t>
            </a:r>
            <a:r>
              <a:rPr lang="es-ES_tradnl" sz="3700" b="1">
                <a:solidFill>
                  <a:srgbClr val="003399"/>
                </a:solidFill>
                <a:cs typeface="Arial" charset="0"/>
              </a:rPr>
              <a:t>— </a:t>
            </a:r>
            <a:r>
              <a:rPr lang="es-ES_tradnl" sz="3700" b="1">
                <a:solidFill>
                  <a:srgbClr val="003399"/>
                </a:solidFill>
              </a:rPr>
              <a:t>Trámite</a:t>
            </a:r>
            <a:endParaRPr lang="es-ES" b="1">
              <a:solidFill>
                <a:srgbClr val="003399"/>
              </a:solidFill>
            </a:endParaRPr>
          </a:p>
        </p:txBody>
      </p:sp>
      <p:sp>
        <p:nvSpPr>
          <p:cNvPr id="190467" name="Rectangle 3"/>
          <p:cNvSpPr>
            <a:spLocks noGrp="1" noChangeArrowheads="1"/>
          </p:cNvSpPr>
          <p:nvPr>
            <p:ph type="body" idx="1"/>
          </p:nvPr>
        </p:nvSpPr>
        <p:spPr>
          <a:xfrm>
            <a:off x="468313" y="1700213"/>
            <a:ext cx="8229600" cy="4321175"/>
          </a:xfrm>
        </p:spPr>
        <p:txBody>
          <a:bodyPr/>
          <a:lstStyle/>
          <a:p>
            <a:pPr lvl="1" algn="just">
              <a:lnSpc>
                <a:spcPct val="80000"/>
              </a:lnSpc>
            </a:pPr>
            <a:r>
              <a:rPr lang="es-ES"/>
              <a:t>Objetar la reparación civil o reclamar su incremento o extensión, para lo cual se ofrecerán los medios de prueba pertinentes para su actuación en el juicio oral; o,</a:t>
            </a:r>
          </a:p>
          <a:p>
            <a:pPr lvl="1" algn="just">
              <a:lnSpc>
                <a:spcPct val="80000"/>
              </a:lnSpc>
            </a:pPr>
            <a:r>
              <a:rPr lang="es-ES"/>
              <a:t>Plantear cualquier otra cuestión que tienda a preparar mejor el juicio.</a:t>
            </a:r>
          </a:p>
          <a:p>
            <a:pPr lvl="1" algn="just">
              <a:lnSpc>
                <a:spcPct val="80000"/>
              </a:lnSpc>
            </a:pPr>
            <a:endParaRPr lang="es-ES"/>
          </a:p>
          <a:p>
            <a:pPr lvl="2" algn="just">
              <a:lnSpc>
                <a:spcPct val="80000"/>
              </a:lnSpc>
            </a:pPr>
            <a:r>
              <a:rPr lang="es-ES" sz="2800"/>
              <a:t>¿Hasta dónde llega esta fórmula tan genérica?</a:t>
            </a:r>
          </a:p>
          <a:p>
            <a:pPr lvl="2" algn="just">
              <a:lnSpc>
                <a:spcPct val="80000"/>
              </a:lnSpc>
            </a:pPr>
            <a:r>
              <a:rPr lang="es-ES" sz="2800"/>
              <a:t>¿Qué se puede y que no se puede hacer en su nombre?</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BC9BB3F5-DF24-4FD1-A781-9DEA065B7694}" type="slidenum">
              <a:rPr lang="es-ES"/>
              <a:pPr/>
              <a:t>4</a:t>
            </a:fld>
            <a:endParaRPr lang="es-ES"/>
          </a:p>
        </p:txBody>
      </p:sp>
      <p:sp>
        <p:nvSpPr>
          <p:cNvPr id="186370" name="Rectangle 2"/>
          <p:cNvSpPr>
            <a:spLocks noGrp="1" noChangeArrowheads="1"/>
          </p:cNvSpPr>
          <p:nvPr>
            <p:ph type="title"/>
          </p:nvPr>
        </p:nvSpPr>
        <p:spPr>
          <a:xfrm>
            <a:off x="468313" y="620713"/>
            <a:ext cx="8229600" cy="777875"/>
          </a:xfrm>
        </p:spPr>
        <p:txBody>
          <a:bodyPr/>
          <a:lstStyle/>
          <a:p>
            <a:pPr algn="l"/>
            <a:r>
              <a:rPr lang="es-ES_tradnl" sz="3700" b="1">
                <a:solidFill>
                  <a:srgbClr val="003399"/>
                </a:solidFill>
              </a:rPr>
              <a:t>Acusación </a:t>
            </a:r>
            <a:r>
              <a:rPr lang="es-ES_tradnl" sz="3700" b="1">
                <a:solidFill>
                  <a:srgbClr val="003399"/>
                </a:solidFill>
                <a:cs typeface="Arial" charset="0"/>
              </a:rPr>
              <a:t>— </a:t>
            </a:r>
            <a:r>
              <a:rPr lang="es-ES_tradnl" sz="3700" b="1">
                <a:solidFill>
                  <a:srgbClr val="003399"/>
                </a:solidFill>
              </a:rPr>
              <a:t>Trámite</a:t>
            </a:r>
            <a:endParaRPr lang="es-ES" b="1">
              <a:solidFill>
                <a:srgbClr val="003399"/>
              </a:solidFill>
            </a:endParaRPr>
          </a:p>
        </p:txBody>
      </p:sp>
      <p:sp>
        <p:nvSpPr>
          <p:cNvPr id="186371" name="Rectangle 3"/>
          <p:cNvSpPr>
            <a:spLocks noGrp="1" noChangeArrowheads="1"/>
          </p:cNvSpPr>
          <p:nvPr>
            <p:ph type="body" idx="1"/>
          </p:nvPr>
        </p:nvSpPr>
        <p:spPr>
          <a:xfrm>
            <a:off x="468313" y="1916113"/>
            <a:ext cx="8229600" cy="3816350"/>
          </a:xfrm>
        </p:spPr>
        <p:txBody>
          <a:bodyPr/>
          <a:lstStyle/>
          <a:p>
            <a:pPr algn="just">
              <a:lnSpc>
                <a:spcPct val="80000"/>
              </a:lnSpc>
            </a:pPr>
            <a:r>
              <a:rPr lang="es-ES" sz="2800"/>
              <a:t>Una audiencia preliminar deberá fijarse dentro de un plazo no menor de cinco días ni mayor de veinte días.</a:t>
            </a:r>
          </a:p>
          <a:p>
            <a:pPr algn="just">
              <a:lnSpc>
                <a:spcPct val="80000"/>
              </a:lnSpc>
            </a:pPr>
            <a:r>
              <a:rPr lang="es-ES" sz="2800"/>
              <a:t>Para la instalación de la audiencia es obligatoria la presencia del Fiscal y el defensor del acusado</a:t>
            </a:r>
          </a:p>
          <a:p>
            <a:pPr algn="just">
              <a:lnSpc>
                <a:spcPct val="80000"/>
              </a:lnSpc>
            </a:pPr>
            <a:endParaRPr lang="es-ES" sz="2800"/>
          </a:p>
          <a:p>
            <a:pPr algn="just">
              <a:lnSpc>
                <a:spcPct val="80000"/>
              </a:lnSpc>
            </a:pPr>
            <a:r>
              <a:rPr lang="es-ES" sz="2800"/>
              <a:t>La audiencia será dirigida por el Juez de la Investigación Preparatoria y durante su realización, salvo lo dispuesto en este numeral no se admitirá la presentación de escritos.</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765C4937-92F1-4345-A3AC-B6F8332DA2AC}" type="slidenum">
              <a:rPr lang="es-ES"/>
              <a:pPr/>
              <a:t>5</a:t>
            </a:fld>
            <a:endParaRPr lang="es-ES"/>
          </a:p>
        </p:txBody>
      </p:sp>
      <p:sp>
        <p:nvSpPr>
          <p:cNvPr id="191490" name="Rectangle 2"/>
          <p:cNvSpPr>
            <a:spLocks noGrp="1" noChangeArrowheads="1"/>
          </p:cNvSpPr>
          <p:nvPr>
            <p:ph type="title"/>
          </p:nvPr>
        </p:nvSpPr>
        <p:spPr>
          <a:xfrm>
            <a:off x="457200" y="274638"/>
            <a:ext cx="8229600" cy="777875"/>
          </a:xfrm>
        </p:spPr>
        <p:txBody>
          <a:bodyPr/>
          <a:lstStyle/>
          <a:p>
            <a:pPr algn="l"/>
            <a:r>
              <a:rPr lang="es-ES_tradnl" sz="3700" b="1">
                <a:solidFill>
                  <a:srgbClr val="003399"/>
                </a:solidFill>
              </a:rPr>
              <a:t>Acusación </a:t>
            </a:r>
            <a:r>
              <a:rPr lang="es-ES_tradnl" sz="3700" b="1">
                <a:solidFill>
                  <a:srgbClr val="003399"/>
                </a:solidFill>
                <a:cs typeface="Arial" charset="0"/>
              </a:rPr>
              <a:t>— </a:t>
            </a:r>
            <a:r>
              <a:rPr lang="es-ES_tradnl" sz="3700" b="1">
                <a:solidFill>
                  <a:srgbClr val="003399"/>
                </a:solidFill>
              </a:rPr>
              <a:t>Trámite</a:t>
            </a:r>
            <a:endParaRPr lang="es-ES" b="1">
              <a:solidFill>
                <a:srgbClr val="003399"/>
              </a:solidFill>
            </a:endParaRPr>
          </a:p>
        </p:txBody>
      </p:sp>
      <p:sp>
        <p:nvSpPr>
          <p:cNvPr id="191491" name="Rectangle 3"/>
          <p:cNvSpPr>
            <a:spLocks noGrp="1" noChangeArrowheads="1"/>
          </p:cNvSpPr>
          <p:nvPr>
            <p:ph type="body" idx="1"/>
          </p:nvPr>
        </p:nvSpPr>
        <p:spPr>
          <a:xfrm>
            <a:off x="468313" y="1725613"/>
            <a:ext cx="8229600" cy="5132387"/>
          </a:xfrm>
        </p:spPr>
        <p:txBody>
          <a:bodyPr/>
          <a:lstStyle/>
          <a:p>
            <a:pPr algn="just">
              <a:lnSpc>
                <a:spcPct val="90000"/>
              </a:lnSpc>
            </a:pPr>
            <a:r>
              <a:rPr lang="es-ES" sz="2400"/>
              <a:t>Instalada la audiencia, el Juez otorgará la palabra por un tiempo breve y por su orden al Fiscal, a la defensa del actor civil, así como del acusado y del tercero civilmente responsable, los que debatirán sobre la procedencia o admisibilidad de cada una de las cuestiones planteadas y la pertinencia de la prueba ofrecida.</a:t>
            </a:r>
          </a:p>
          <a:p>
            <a:pPr algn="just">
              <a:lnSpc>
                <a:spcPct val="90000"/>
              </a:lnSpc>
            </a:pPr>
            <a:endParaRPr lang="es-ES" sz="2400"/>
          </a:p>
          <a:p>
            <a:pPr algn="just">
              <a:lnSpc>
                <a:spcPct val="90000"/>
              </a:lnSpc>
            </a:pPr>
            <a:r>
              <a:rPr lang="es-ES" sz="2400"/>
              <a:t>El Fiscal podrá en la misma audiencia, presentando el escrito respectivo, modificar, aclarar o integrar la acusación en lo que no sea sustancial; el Juez, en ese mismo acto correrá traslado a los demás sujetos procesales concurrentes para su absolución inmediata.</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CA686A30-176A-4874-9E9D-18F622C52C15}" type="slidenum">
              <a:rPr lang="es-ES"/>
              <a:pPr/>
              <a:t>6</a:t>
            </a:fld>
            <a:endParaRPr lang="es-ES"/>
          </a:p>
        </p:txBody>
      </p:sp>
      <p:sp>
        <p:nvSpPr>
          <p:cNvPr id="192514" name="Rectangle 2"/>
          <p:cNvSpPr>
            <a:spLocks noGrp="1" noChangeArrowheads="1"/>
          </p:cNvSpPr>
          <p:nvPr>
            <p:ph type="title"/>
          </p:nvPr>
        </p:nvSpPr>
        <p:spPr>
          <a:xfrm>
            <a:off x="457200" y="274638"/>
            <a:ext cx="8229600" cy="777875"/>
          </a:xfrm>
        </p:spPr>
        <p:txBody>
          <a:bodyPr/>
          <a:lstStyle/>
          <a:p>
            <a:pPr algn="l"/>
            <a:r>
              <a:rPr lang="es-ES_tradnl" sz="3700" b="1">
                <a:solidFill>
                  <a:srgbClr val="003399"/>
                </a:solidFill>
              </a:rPr>
              <a:t>Acusación </a:t>
            </a:r>
            <a:r>
              <a:rPr lang="es-ES_tradnl" sz="3700" b="1">
                <a:solidFill>
                  <a:srgbClr val="003399"/>
                </a:solidFill>
                <a:cs typeface="Arial" charset="0"/>
              </a:rPr>
              <a:t>— </a:t>
            </a:r>
            <a:r>
              <a:rPr lang="es-ES_tradnl" sz="3700" b="1">
                <a:solidFill>
                  <a:srgbClr val="003399"/>
                </a:solidFill>
              </a:rPr>
              <a:t>Trámite</a:t>
            </a:r>
            <a:endParaRPr lang="es-ES" b="1">
              <a:solidFill>
                <a:srgbClr val="003399"/>
              </a:solidFill>
            </a:endParaRPr>
          </a:p>
        </p:txBody>
      </p:sp>
      <p:sp>
        <p:nvSpPr>
          <p:cNvPr id="192515" name="Rectangle 3"/>
          <p:cNvSpPr>
            <a:spLocks noGrp="1" noChangeArrowheads="1"/>
          </p:cNvSpPr>
          <p:nvPr>
            <p:ph type="body" idx="1"/>
          </p:nvPr>
        </p:nvSpPr>
        <p:spPr>
          <a:xfrm>
            <a:off x="457200" y="1268413"/>
            <a:ext cx="8229600" cy="5132387"/>
          </a:xfrm>
        </p:spPr>
        <p:txBody>
          <a:bodyPr/>
          <a:lstStyle/>
          <a:p>
            <a:pPr algn="just">
              <a:lnSpc>
                <a:spcPct val="80000"/>
              </a:lnSpc>
            </a:pPr>
            <a:r>
              <a:rPr lang="es-ES" sz="2100"/>
              <a:t>Finalizada la audiencia el Juez resolverá inmediatamente todas las cuestiones planteadas, salvo que por lo avanzado de la hora o lo complejo de los asuntos por resolver, difiera la solución hasta por cuarenta y ocho horas improrrogables. En este último caso, la decisión simplemente se notificará a las partes.</a:t>
            </a:r>
          </a:p>
          <a:p>
            <a:pPr algn="just">
              <a:lnSpc>
                <a:spcPct val="80000"/>
              </a:lnSpc>
            </a:pPr>
            <a:endParaRPr lang="es-ES" sz="2100"/>
          </a:p>
          <a:p>
            <a:pPr algn="just">
              <a:lnSpc>
                <a:spcPct val="80000"/>
              </a:lnSpc>
            </a:pPr>
            <a:r>
              <a:rPr lang="es-ES" sz="2100"/>
              <a:t>Si los defectos de la acusación requieren un nuevo análisis del Ministerio Público, el Juez dispondrá la devolución de la acusación y suspenderá la audiencia por cinco días para que corrija el defecto, luego de lo cual se reanudará.</a:t>
            </a:r>
          </a:p>
          <a:p>
            <a:pPr algn="just">
              <a:lnSpc>
                <a:spcPct val="80000"/>
              </a:lnSpc>
            </a:pPr>
            <a:endParaRPr lang="es-ES" sz="2100"/>
          </a:p>
          <a:p>
            <a:pPr lvl="1" algn="just">
              <a:lnSpc>
                <a:spcPct val="80000"/>
              </a:lnSpc>
            </a:pPr>
            <a:r>
              <a:rPr lang="es-ES" sz="1900"/>
              <a:t>En los demás casos, el Fiscal, en la misma audiencia, podrá hacer las modificaciones, aclaraciones o subsanaciones que corresponda, con intervención de los concurrentes.</a:t>
            </a:r>
          </a:p>
          <a:p>
            <a:pPr lvl="1" algn="just">
              <a:lnSpc>
                <a:spcPct val="80000"/>
              </a:lnSpc>
            </a:pPr>
            <a:r>
              <a:rPr lang="es-ES" sz="1900"/>
              <a:t>Si no hay observaciones, se tendrá por modificado, aclarado o saneado el dictamen acusatorio en los términos precisados por el Fiscal, en caso contrario resolverá el Juez mediante resolución inapelable.</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2614CA3F-1DF8-4BC9-A6E6-13E1FDB51F83}" type="slidenum">
              <a:rPr lang="es-ES"/>
              <a:pPr/>
              <a:t>7</a:t>
            </a:fld>
            <a:endParaRPr lang="es-ES"/>
          </a:p>
        </p:txBody>
      </p:sp>
      <p:sp>
        <p:nvSpPr>
          <p:cNvPr id="193538" name="Rectangle 2"/>
          <p:cNvSpPr>
            <a:spLocks noGrp="1" noChangeArrowheads="1"/>
          </p:cNvSpPr>
          <p:nvPr>
            <p:ph type="title"/>
          </p:nvPr>
        </p:nvSpPr>
        <p:spPr>
          <a:xfrm>
            <a:off x="457200" y="274638"/>
            <a:ext cx="8229600" cy="777875"/>
          </a:xfrm>
        </p:spPr>
        <p:txBody>
          <a:bodyPr/>
          <a:lstStyle/>
          <a:p>
            <a:pPr algn="l"/>
            <a:r>
              <a:rPr lang="es-ES_tradnl" sz="3700" b="1">
                <a:solidFill>
                  <a:srgbClr val="003399"/>
                </a:solidFill>
              </a:rPr>
              <a:t>Acusación </a:t>
            </a:r>
            <a:r>
              <a:rPr lang="es-ES_tradnl" sz="3700" b="1">
                <a:solidFill>
                  <a:srgbClr val="003399"/>
                </a:solidFill>
                <a:cs typeface="Arial" charset="0"/>
              </a:rPr>
              <a:t>— </a:t>
            </a:r>
            <a:r>
              <a:rPr lang="es-ES_tradnl" sz="3700" b="1">
                <a:solidFill>
                  <a:srgbClr val="003399"/>
                </a:solidFill>
              </a:rPr>
              <a:t>Trámite</a:t>
            </a:r>
            <a:endParaRPr lang="es-ES" b="1">
              <a:solidFill>
                <a:srgbClr val="003399"/>
              </a:solidFill>
            </a:endParaRPr>
          </a:p>
        </p:txBody>
      </p:sp>
      <p:sp>
        <p:nvSpPr>
          <p:cNvPr id="193539" name="Rectangle 3"/>
          <p:cNvSpPr>
            <a:spLocks noGrp="1" noChangeArrowheads="1"/>
          </p:cNvSpPr>
          <p:nvPr>
            <p:ph type="body" idx="1"/>
          </p:nvPr>
        </p:nvSpPr>
        <p:spPr>
          <a:xfrm>
            <a:off x="468313" y="1725613"/>
            <a:ext cx="8229600" cy="5132387"/>
          </a:xfrm>
        </p:spPr>
        <p:txBody>
          <a:bodyPr/>
          <a:lstStyle/>
          <a:p>
            <a:pPr algn="just">
              <a:lnSpc>
                <a:spcPct val="80000"/>
              </a:lnSpc>
            </a:pPr>
            <a:r>
              <a:rPr lang="es-ES" sz="2400"/>
              <a:t>De estimarse cualquier excepción o medio de defensa, el Juez expedirá en la misma audiencia la resolución que corresponda. Contra la resolución que se dicte, procede recurso de apelación. La impugnación no impide la continuación del procedimiento.</a:t>
            </a:r>
          </a:p>
          <a:p>
            <a:pPr algn="just">
              <a:lnSpc>
                <a:spcPct val="80000"/>
              </a:lnSpc>
            </a:pPr>
            <a:endParaRPr lang="es-ES" sz="2400"/>
          </a:p>
          <a:p>
            <a:pPr algn="just">
              <a:lnSpc>
                <a:spcPct val="80000"/>
              </a:lnSpc>
            </a:pPr>
            <a:r>
              <a:rPr lang="es-ES" sz="2400"/>
              <a:t>El sobreseimiento podrá dictarse de oficio o a pedido del acusado o su defensa cuando concurran los requisitos establecidos en el artículo 344º.2, siempre que resulten evidentes y no exista razonablemente la posibilidad de incorporar en el juicio oral nuevos elementos de prueba. El auto de sobreseimiento observará lo dispuesto en el artículo 347º. La resolución desestimatoria no es impugnable.</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597B4B5D-2020-45AE-A800-9EBAEC0BBCB1}" type="slidenum">
              <a:rPr lang="es-ES"/>
              <a:pPr/>
              <a:t>8</a:t>
            </a:fld>
            <a:endParaRPr lang="es-ES"/>
          </a:p>
        </p:txBody>
      </p:sp>
      <p:sp>
        <p:nvSpPr>
          <p:cNvPr id="194562" name="Rectangle 2"/>
          <p:cNvSpPr>
            <a:spLocks noGrp="1" noChangeArrowheads="1"/>
          </p:cNvSpPr>
          <p:nvPr>
            <p:ph type="title"/>
          </p:nvPr>
        </p:nvSpPr>
        <p:spPr>
          <a:xfrm>
            <a:off x="457200" y="274638"/>
            <a:ext cx="8229600" cy="777875"/>
          </a:xfrm>
        </p:spPr>
        <p:txBody>
          <a:bodyPr/>
          <a:lstStyle/>
          <a:p>
            <a:pPr algn="l"/>
            <a:r>
              <a:rPr lang="es-ES_tradnl" sz="3700" b="1">
                <a:solidFill>
                  <a:srgbClr val="003399"/>
                </a:solidFill>
              </a:rPr>
              <a:t>Acusación </a:t>
            </a:r>
            <a:r>
              <a:rPr lang="es-ES_tradnl" sz="3700" b="1">
                <a:solidFill>
                  <a:srgbClr val="003399"/>
                </a:solidFill>
                <a:cs typeface="Arial" charset="0"/>
              </a:rPr>
              <a:t>— </a:t>
            </a:r>
            <a:r>
              <a:rPr lang="es-ES_tradnl" sz="3700" b="1">
                <a:solidFill>
                  <a:srgbClr val="003399"/>
                </a:solidFill>
              </a:rPr>
              <a:t>Control de la futura actividad probatoria</a:t>
            </a:r>
            <a:endParaRPr lang="es-ES" b="1">
              <a:solidFill>
                <a:srgbClr val="003399"/>
              </a:solidFill>
            </a:endParaRPr>
          </a:p>
        </p:txBody>
      </p:sp>
      <p:sp>
        <p:nvSpPr>
          <p:cNvPr id="194563" name="Rectangle 3"/>
          <p:cNvSpPr>
            <a:spLocks noGrp="1" noChangeArrowheads="1"/>
          </p:cNvSpPr>
          <p:nvPr>
            <p:ph type="body" idx="1"/>
          </p:nvPr>
        </p:nvSpPr>
        <p:spPr>
          <a:xfrm>
            <a:off x="0" y="1484313"/>
            <a:ext cx="8686800" cy="5132387"/>
          </a:xfrm>
        </p:spPr>
        <p:txBody>
          <a:bodyPr/>
          <a:lstStyle/>
          <a:p>
            <a:pPr algn="just"/>
            <a:r>
              <a:rPr lang="es-ES" sz="2800"/>
              <a:t>La admisión de los medios de prueba ofrecidos requiere:</a:t>
            </a:r>
          </a:p>
          <a:p>
            <a:pPr lvl="1" algn="just"/>
            <a:r>
              <a:rPr lang="es-ES" sz="2400"/>
              <a:t>Que la petición contenga la especificación del probable aporte a obtener para el mejor conocimiento del caso; y</a:t>
            </a:r>
          </a:p>
          <a:p>
            <a:pPr lvl="1" algn="just"/>
            <a:r>
              <a:rPr lang="es-ES" sz="2400"/>
              <a:t>Que el acto probatorio propuesto sea pertinente, conducente y útil. En este caso se dispondrá todo lo necesario para que el medio de prueba se actúe oportunamente en el Juicio. El pedido de actuación de una testimonial o la práctica de un peritaje especificará el punto que será materia de interrogatorio o el problema que requiere explicación especializada, así como el domicilio de los mismos. La resolución que se dicte no es recurrible.</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1737CF45-3643-44B7-8113-3E7BCBA0903F}" type="slidenum">
              <a:rPr lang="es-ES"/>
              <a:pPr/>
              <a:t>9</a:t>
            </a:fld>
            <a:endParaRPr lang="es-ES"/>
          </a:p>
        </p:txBody>
      </p:sp>
      <p:sp>
        <p:nvSpPr>
          <p:cNvPr id="198658" name="Rectangle 2"/>
          <p:cNvSpPr>
            <a:spLocks noGrp="1" noChangeArrowheads="1"/>
          </p:cNvSpPr>
          <p:nvPr>
            <p:ph type="title"/>
          </p:nvPr>
        </p:nvSpPr>
        <p:spPr>
          <a:xfrm>
            <a:off x="468313" y="549275"/>
            <a:ext cx="8229600" cy="993775"/>
          </a:xfrm>
        </p:spPr>
        <p:txBody>
          <a:bodyPr/>
          <a:lstStyle/>
          <a:p>
            <a:pPr algn="l"/>
            <a:r>
              <a:rPr lang="es-ES_tradnl" sz="3200" b="1">
                <a:solidFill>
                  <a:srgbClr val="003399"/>
                </a:solidFill>
              </a:rPr>
              <a:t>Acusación </a:t>
            </a:r>
            <a:r>
              <a:rPr lang="es-ES_tradnl" sz="3200" b="1">
                <a:solidFill>
                  <a:srgbClr val="003399"/>
                </a:solidFill>
                <a:cs typeface="Arial" charset="0"/>
              </a:rPr>
              <a:t>— </a:t>
            </a:r>
            <a:r>
              <a:rPr lang="es-ES_tradnl" sz="3200" b="1">
                <a:solidFill>
                  <a:srgbClr val="003399"/>
                </a:solidFill>
              </a:rPr>
              <a:t>Control de la futura actividad probatoria</a:t>
            </a:r>
            <a:endParaRPr lang="es-ES_tradnl" sz="3200" b="1">
              <a:solidFill>
                <a:srgbClr val="003399"/>
              </a:solidFill>
              <a:cs typeface="Arial" charset="0"/>
            </a:endParaRPr>
          </a:p>
        </p:txBody>
      </p:sp>
      <p:sp>
        <p:nvSpPr>
          <p:cNvPr id="198659" name="Rectangle 3"/>
          <p:cNvSpPr>
            <a:spLocks noGrp="1" noChangeArrowheads="1"/>
          </p:cNvSpPr>
          <p:nvPr>
            <p:ph type="body" idx="1"/>
          </p:nvPr>
        </p:nvSpPr>
        <p:spPr>
          <a:xfrm>
            <a:off x="468313" y="2060575"/>
            <a:ext cx="8229600" cy="3455988"/>
          </a:xfrm>
        </p:spPr>
        <p:txBody>
          <a:bodyPr/>
          <a:lstStyle/>
          <a:p>
            <a:pPr algn="just"/>
            <a:r>
              <a:rPr lang="es-ES" sz="2800"/>
              <a:t>La decisión sobre la actuación de prueba anticipada no es recurrible. Si se dispone su actuación, ésta se realizará en acto aparte conforme a lo dispuesto en el artículo 245, sin perjuicio de dictarse el auto de enjuiciamiento. Podrá dirigirla un Juez si se trata de Juzgado Penal Colegiado</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1231</TotalTime>
  <Words>1276</Words>
  <Application>Microsoft Office PowerPoint</Application>
  <PresentationFormat>Presentación en pantalla (4:3)</PresentationFormat>
  <Paragraphs>76</Paragraphs>
  <Slides>13</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13</vt:i4>
      </vt:variant>
    </vt:vector>
  </HeadingPairs>
  <TitlesOfParts>
    <vt:vector size="15" baseType="lpstr">
      <vt:lpstr>Arial</vt:lpstr>
      <vt:lpstr>Diseño predeterminado</vt:lpstr>
      <vt:lpstr>Acusación — Trámite</vt:lpstr>
      <vt:lpstr>Acusación — Trámite</vt:lpstr>
      <vt:lpstr>Acusación — Trámite</vt:lpstr>
      <vt:lpstr>Acusación — Trámite</vt:lpstr>
      <vt:lpstr>Acusación — Trámite</vt:lpstr>
      <vt:lpstr>Acusación — Trámite</vt:lpstr>
      <vt:lpstr>Acusación — Trámite</vt:lpstr>
      <vt:lpstr>Acusación — Control de la futura actividad probatoria</vt:lpstr>
      <vt:lpstr>Acusación — Control de la futura actividad probatoria</vt:lpstr>
      <vt:lpstr>Acusación — Control de la futura actividad probatoria — convenciones probatorias</vt:lpstr>
      <vt:lpstr>Acusación — Control de la futura actividad probatoria — convenciones probatorias</vt:lpstr>
      <vt:lpstr>Acusación — Control de la futura actividad probatoria — convenciones probatorias</vt:lpstr>
      <vt:lpstr>Acusación — Control de la futura actividad probatoria — convenciones probatorias</vt:lpstr>
    </vt:vector>
  </TitlesOfParts>
  <Company>PRIVADO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PRIVADO</dc:creator>
  <cp:lastModifiedBy>Lenovo User</cp:lastModifiedBy>
  <cp:revision>35</cp:revision>
  <dcterms:created xsi:type="dcterms:W3CDTF">2007-07-06T15:18:33Z</dcterms:created>
  <dcterms:modified xsi:type="dcterms:W3CDTF">2011-09-21T18:16:58Z</dcterms:modified>
</cp:coreProperties>
</file>